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62" r:id="rId2"/>
  </p:sldMasterIdLst>
  <p:notesMasterIdLst>
    <p:notesMasterId r:id="rId8"/>
  </p:notesMasterIdLst>
  <p:handoutMasterIdLst>
    <p:handoutMasterId r:id="rId9"/>
  </p:handoutMasterIdLst>
  <p:sldIdLst>
    <p:sldId id="465" r:id="rId3"/>
    <p:sldId id="458" r:id="rId4"/>
    <p:sldId id="468" r:id="rId5"/>
    <p:sldId id="469" r:id="rId6"/>
    <p:sldId id="467" r:id="rId7"/>
  </p:sldIdLst>
  <p:sldSz cx="9144000" cy="6858000" type="screen4x3"/>
  <p:notesSz cx="9872663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C00"/>
    <a:srgbClr val="F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320" autoAdjust="0"/>
    <p:restoredTop sz="87886" autoAdjust="0"/>
  </p:normalViewPr>
  <p:slideViewPr>
    <p:cSldViewPr>
      <p:cViewPr varScale="1">
        <p:scale>
          <a:sx n="65" d="100"/>
          <a:sy n="65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5" y="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3D9C2-C0E0-47CF-B97D-CFAEAABC522B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3D05E-C341-4788-812F-EC3B711136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806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ADCAF-0D3F-4E38-936B-CA298E0F90F1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267" y="3228895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2225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B5FEF-22CC-4B77-A3F4-C8956B363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100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B5FEF-22CC-4B77-A3F4-C8956B363F0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84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7375" cy="432048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cs-CZ" smtClean="0"/>
              <a:t>Klepnutím na ikonu přidáte graf.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4797152"/>
            <a:ext cx="8207375" cy="129614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1556792"/>
            <a:ext cx="8207375" cy="3096344"/>
          </a:xfrm>
        </p:spPr>
        <p:txBody>
          <a:bodyPr/>
          <a:lstStyle/>
          <a:p>
            <a:r>
              <a:rPr lang="cs-CZ" smtClean="0"/>
              <a:t>Klepnutím na ikonu přidáte graf.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cs-CZ" smtClean="0"/>
              <a:t>Klepnutím na ikonu přidáte tabulku.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1556792"/>
            <a:ext cx="8207375" cy="3312368"/>
          </a:xfrm>
        </p:spPr>
        <p:txBody>
          <a:bodyPr/>
          <a:lstStyle/>
          <a:p>
            <a:r>
              <a:rPr lang="cs-CZ" smtClean="0"/>
              <a:t>Klepnutím na ikonu přidáte tabulku.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16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_pod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76464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144" cy="432048"/>
          </a:xfrm>
        </p:spPr>
        <p:txBody>
          <a:bodyPr>
            <a:noAutofit/>
          </a:bodyPr>
          <a:lstStyle>
            <a:lvl1pPr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_pod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76464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144" cy="432048"/>
          </a:xfrm>
        </p:spPr>
        <p:txBody>
          <a:bodyPr>
            <a:noAutofit/>
          </a:bodyPr>
          <a:lstStyle>
            <a:lvl1pPr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7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4176465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4176465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Druhá úroveň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Třetí úroveň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Čtvrtá úroveň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8313" y="1340767"/>
            <a:ext cx="8208143" cy="43204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752528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52529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Druhá úroveň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Třetí úroveň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Čtvrtá úroveň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ek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2132857"/>
            <a:ext cx="8207375" cy="122413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ek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1556793"/>
            <a:ext cx="8207375" cy="180020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7375" cy="432048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cs-CZ" smtClean="0"/>
              <a:t>Klepnutím na ikonu přidáte graf.</a:t>
            </a:r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4797152"/>
            <a:ext cx="8207375" cy="129614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1556792"/>
            <a:ext cx="8207375" cy="3096344"/>
          </a:xfrm>
        </p:spPr>
        <p:txBody>
          <a:bodyPr/>
          <a:lstStyle/>
          <a:p>
            <a:r>
              <a:rPr lang="cs-CZ" smtClean="0"/>
              <a:t>Klepnutím na ikonu přidáte graf.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cs-CZ" smtClean="0"/>
              <a:t>Klepnutím na ikonu přidáte tabulku.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7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1556792"/>
            <a:ext cx="8207375" cy="3312368"/>
          </a:xfrm>
        </p:spPr>
        <p:txBody>
          <a:bodyPr/>
          <a:lstStyle/>
          <a:p>
            <a:r>
              <a:rPr lang="cs-CZ" smtClean="0"/>
              <a:t>Klepnutím na ikonu přidáte tabulku.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3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4176465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4176465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Druhá úroveň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Třetí úroveň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Čtvrtá úroveň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8313" y="1340767"/>
            <a:ext cx="8208143" cy="43204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752528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52529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Druhá úroveň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Třetí úroveň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Čtvrtá úroveň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ek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2132857"/>
            <a:ext cx="8207375" cy="122413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ek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1556793"/>
            <a:ext cx="8207375" cy="180020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9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</a:pPr>
            <a:r>
              <a:rPr lang="cs-CZ" dirty="0" smtClean="0"/>
              <a:t>Klepnutím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–"/>
            </a:pPr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563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3200" b="1" kern="1200" dirty="0" smtClean="0">
          <a:solidFill>
            <a:srgbClr val="B2BC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2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9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</a:pPr>
            <a:r>
              <a:rPr lang="cs-CZ" dirty="0" smtClean="0"/>
              <a:t>Klepnutím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–"/>
            </a:pPr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563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867DD-55C7-45E6-B42D-3875E50F70CC}" type="datetimeFigureOut">
              <a:rPr lang="cs-CZ" smtClean="0"/>
              <a:t>22. 8. 2016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DE840-BFCF-431C-B9DE-34C36188C1A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3200" b="1" kern="1200" dirty="0" smtClean="0">
          <a:solidFill>
            <a:srgbClr val="B2BC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2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ilan.kouril@lionscz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2088231"/>
          </a:xfrm>
        </p:spPr>
        <p:txBody>
          <a:bodyPr>
            <a:normAutofit fontScale="90000"/>
          </a:bodyPr>
          <a:lstStyle/>
          <a:p>
            <a:r>
              <a:rPr lang="cs-CZ" sz="2000" b="1" dirty="0"/>
              <a:t>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dirty="0"/>
              <a:t>Program rozvoje venkova ČR na období </a:t>
            </a:r>
            <a:r>
              <a:rPr lang="cs-CZ" dirty="0" smtClean="0"/>
              <a:t>2014 - 2020 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3100" b="1" dirty="0"/>
              <a:t> 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3212976"/>
            <a:ext cx="8208912" cy="2952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cs-CZ"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cs-CZ"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None/>
              <a:defRPr lang="cs-CZ"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None/>
              <a:defRPr lang="cs-CZ"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None/>
              <a:defRPr lang="cs-CZ"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600" dirty="0" smtClean="0">
              <a:solidFill>
                <a:schemeClr val="tx1"/>
              </a:solidFill>
            </a:endParaRPr>
          </a:p>
          <a:p>
            <a:pPr algn="ctr"/>
            <a:endParaRPr lang="cs-CZ" sz="38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3800" b="1" dirty="0" smtClean="0">
                <a:solidFill>
                  <a:schemeClr val="tx1"/>
                </a:solidFill>
              </a:rPr>
              <a:t>NEJČASTĚJŠÍ CHYBY ŽADATELŮ O DOTACE</a:t>
            </a:r>
            <a:endParaRPr lang="cs-CZ" sz="3800" b="1" dirty="0" smtClean="0">
              <a:solidFill>
                <a:schemeClr val="tx1"/>
              </a:solidFill>
            </a:endParaRPr>
          </a:p>
          <a:p>
            <a:pPr algn="ctr"/>
            <a:endParaRPr lang="cs-CZ" sz="3800" dirty="0" smtClean="0">
              <a:solidFill>
                <a:schemeClr val="tx1"/>
              </a:solidFill>
            </a:endParaRPr>
          </a:p>
          <a:p>
            <a:pPr algn="ctr"/>
            <a:r>
              <a:rPr lang="cs-CZ" sz="3800" b="1" dirty="0" smtClean="0">
                <a:solidFill>
                  <a:schemeClr val="tx1"/>
                </a:solidFill>
              </a:rPr>
              <a:t>11. října 2016 </a:t>
            </a:r>
            <a:r>
              <a:rPr lang="cs-CZ" sz="3800" dirty="0" smtClean="0">
                <a:solidFill>
                  <a:schemeClr val="tx1"/>
                </a:solidFill>
              </a:rPr>
              <a:t>od 8:00 </a:t>
            </a:r>
            <a:r>
              <a:rPr lang="cs-CZ" sz="3800" b="1" dirty="0" smtClean="0">
                <a:solidFill>
                  <a:schemeClr val="tx1"/>
                </a:solidFill>
              </a:rPr>
              <a:t>– 31. října 2016 </a:t>
            </a:r>
            <a:r>
              <a:rPr lang="cs-CZ" sz="3800" dirty="0" smtClean="0">
                <a:solidFill>
                  <a:schemeClr val="tx1"/>
                </a:solidFill>
              </a:rPr>
              <a:t>do 13:00</a:t>
            </a:r>
          </a:p>
          <a:p>
            <a:pPr algn="just"/>
            <a:endParaRPr lang="cs-CZ" sz="1600" dirty="0" smtClean="0">
              <a:solidFill>
                <a:schemeClr val="tx1"/>
              </a:solidFill>
            </a:endParaRPr>
          </a:p>
          <a:p>
            <a:pPr algn="just"/>
            <a:endParaRPr lang="cs-CZ" sz="1600" dirty="0" smtClean="0">
              <a:solidFill>
                <a:schemeClr val="tx1"/>
              </a:solidFill>
            </a:endParaRP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cs-CZ" sz="1800" dirty="0" smtClean="0">
              <a:solidFill>
                <a:schemeClr val="tx1"/>
              </a:solidFill>
            </a:endParaRPr>
          </a:p>
          <a:p>
            <a:pPr algn="just"/>
            <a:endParaRPr lang="cs-CZ" sz="1800" dirty="0" smtClean="0">
              <a:solidFill>
                <a:schemeClr val="tx1"/>
              </a:solidFill>
            </a:endParaRPr>
          </a:p>
          <a:p>
            <a:pPr algn="just"/>
            <a:endParaRPr lang="cs-CZ" sz="1400" dirty="0" smtClean="0">
              <a:solidFill>
                <a:schemeClr val="tx1"/>
              </a:solidFill>
            </a:endParaRPr>
          </a:p>
        </p:txBody>
      </p:sp>
      <p:pic>
        <p:nvPicPr>
          <p:cNvPr id="7" name="Obrázek 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42" y="299833"/>
            <a:ext cx="4379323" cy="117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PRV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34001" y="382782"/>
            <a:ext cx="25654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548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 smtClean="0"/>
              <a:t>Od podání Žádosti o dotaci (ŽOD) do předložení Žádosti o platbu (ŽOP)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Nedoložení příloh k ŽOD nebo jsou doložené přílohy nekompletní</a:t>
            </a:r>
          </a:p>
          <a:p>
            <a:r>
              <a:rPr lang="cs-CZ" sz="2000" dirty="0" smtClean="0"/>
              <a:t>Chybí odpovídající opatření stavebního úřadu (stavební povolení, územní rozhodnutí, ohlášení stavby atd.) k realizaci projektu</a:t>
            </a:r>
            <a:endParaRPr lang="cs-CZ" dirty="0"/>
          </a:p>
          <a:p>
            <a:r>
              <a:rPr lang="cs-CZ" sz="2000" dirty="0" smtClean="0"/>
              <a:t>Nedodržení lhůt k výzvě SZIF k doplnění ŽOD (tzv. „</a:t>
            </a:r>
            <a:r>
              <a:rPr lang="cs-CZ" sz="2000" dirty="0" err="1" smtClean="0"/>
              <a:t>chybník</a:t>
            </a:r>
            <a:r>
              <a:rPr lang="cs-CZ" sz="2000" dirty="0" smtClean="0"/>
              <a:t>“)</a:t>
            </a:r>
          </a:p>
          <a:p>
            <a:r>
              <a:rPr lang="cs-CZ" sz="2000" dirty="0" smtClean="0"/>
              <a:t>Uvedení preferenčních kritérií, na která není nárok</a:t>
            </a:r>
          </a:p>
          <a:p>
            <a:r>
              <a:rPr lang="cs-CZ" sz="2000" dirty="0" smtClean="0"/>
              <a:t>Nedodržení preferenčních kritérií po realizaci v rámci lhůty vázanosti na účel</a:t>
            </a:r>
          </a:p>
          <a:p>
            <a:r>
              <a:rPr lang="cs-CZ" sz="2000" dirty="0" smtClean="0"/>
              <a:t>Nezpracování ŽOD dle instruktážního listu</a:t>
            </a:r>
          </a:p>
          <a:p>
            <a:r>
              <a:rPr lang="cs-CZ" sz="2000" dirty="0" smtClean="0"/>
              <a:t>Nedostatečný popis způsobilých výdajů</a:t>
            </a:r>
          </a:p>
          <a:p>
            <a:r>
              <a:rPr lang="cs-CZ" sz="2000" dirty="0" smtClean="0"/>
              <a:t>Rozpor mezi údaji v ŽOD a přílohách ŽOD</a:t>
            </a:r>
          </a:p>
          <a:p>
            <a:r>
              <a:rPr lang="cs-CZ" sz="2000" dirty="0" smtClean="0"/>
              <a:t>Nenahlášení změn v ŽOD</a:t>
            </a:r>
          </a:p>
          <a:p>
            <a:r>
              <a:rPr lang="cs-CZ" sz="2000" dirty="0" smtClean="0"/>
              <a:t>Nepředložení ŽOP v termínu (nezrealizování projektu v termínu)  </a:t>
            </a:r>
          </a:p>
        </p:txBody>
      </p:sp>
    </p:spTree>
    <p:extLst>
      <p:ext uri="{BB962C8B-B14F-4D97-AF65-F5344CB8AC3E}">
        <p14:creationId xmlns:p14="http://schemas.microsoft.com/office/powerpoint/2010/main" val="24162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 smtClean="0"/>
              <a:t>Od podání Žádosti o dotaci (ŽOD) do předložení Žádosti o platbu (ŽOP)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Uplatnění nezpůsobilých výdajů</a:t>
            </a:r>
          </a:p>
          <a:p>
            <a:r>
              <a:rPr lang="cs-CZ" sz="2000" dirty="0" smtClean="0"/>
              <a:t>Překročení výše výdajů, ze kterých je stanovena dotace</a:t>
            </a:r>
          </a:p>
          <a:p>
            <a:r>
              <a:rPr lang="cs-CZ" sz="2000" dirty="0" smtClean="0"/>
              <a:t>Fakturace množství, které neodpovídá skutečnému stavu</a:t>
            </a:r>
          </a:p>
          <a:p>
            <a:r>
              <a:rPr lang="cs-CZ" sz="2000" dirty="0" smtClean="0"/>
              <a:t>Realizace výdajů mimo období stanovené Pravidly</a:t>
            </a:r>
          </a:p>
          <a:p>
            <a:r>
              <a:rPr lang="cs-CZ" sz="2000" dirty="0" smtClean="0"/>
              <a:t>Chybně nastavené účetní nebo daňové doklady</a:t>
            </a:r>
          </a:p>
          <a:p>
            <a:r>
              <a:rPr lang="cs-CZ" sz="2000" dirty="0" smtClean="0"/>
              <a:t>Provádění platby z jiného, než projektového účtu</a:t>
            </a:r>
          </a:p>
          <a:p>
            <a:r>
              <a:rPr lang="cs-CZ" sz="2000" dirty="0" smtClean="0"/>
              <a:t>Nenahlášení změn v projektech, technického řešení nebo změny příjemce dotace</a:t>
            </a:r>
          </a:p>
          <a:p>
            <a:r>
              <a:rPr lang="cs-CZ" sz="2000" dirty="0" smtClean="0"/>
              <a:t>Pochybění při výběrovém řízení</a:t>
            </a:r>
          </a:p>
          <a:p>
            <a:r>
              <a:rPr lang="cs-CZ" sz="2000" dirty="0" smtClean="0"/>
              <a:t>Neuhrazení výdajů v souladu s Pravidly  </a:t>
            </a:r>
          </a:p>
        </p:txBody>
      </p:sp>
    </p:spTree>
    <p:extLst>
      <p:ext uri="{BB962C8B-B14F-4D97-AF65-F5344CB8AC3E}">
        <p14:creationId xmlns:p14="http://schemas.microsoft.com/office/powerpoint/2010/main" val="26419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 smtClean="0"/>
              <a:t>Po realizaci projektu v době vázanosti projektu na účel dotace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Nedodržení účelu projektu</a:t>
            </a:r>
          </a:p>
          <a:p>
            <a:r>
              <a:rPr lang="cs-CZ" sz="2000" dirty="0" smtClean="0"/>
              <a:t>Nedržení podmínek v projektu ve lhůtě vázanosti (např. nové pracovní místo, příjmy ze zemědělské prvovýroby, finanční zdraví a zisk nebo základ daně)</a:t>
            </a:r>
          </a:p>
          <a:p>
            <a:r>
              <a:rPr lang="cs-CZ" sz="2000" dirty="0" smtClean="0"/>
              <a:t>Nenahlášení změn(y technického řešení projektu nebo </a:t>
            </a:r>
            <a:r>
              <a:rPr lang="cs-CZ" sz="2000" smtClean="0"/>
              <a:t>změny žadatele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434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1584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solidFill>
                  <a:srgbClr val="B2BC00"/>
                </a:solidFill>
                <a:ea typeface="+mj-ea"/>
              </a:rPr>
              <a:t>DĚKUJI ZA POZORNOST</a:t>
            </a:r>
          </a:p>
          <a:p>
            <a:pPr marL="0" indent="0" algn="ctr">
              <a:buNone/>
            </a:pPr>
            <a:endParaRPr lang="cs-CZ" sz="2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99792" y="3212976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Ing.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Milan Kouřil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Lions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CZ</a:t>
            </a:r>
          </a:p>
          <a:p>
            <a:pPr algn="ctr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milan.kouril@lionscz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774 585 169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z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_mz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5934</TotalTime>
  <Words>266</Words>
  <Application>Microsoft Office PowerPoint</Application>
  <PresentationFormat>Předvádění na obrazovce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Prezentace_mze</vt:lpstr>
      <vt:lpstr>1_Prezentace_mze</vt:lpstr>
      <vt:lpstr>   Program rozvoje venkova ČR na období 2014 - 2020     </vt:lpstr>
      <vt:lpstr>Od podání Žádosti o dotaci (ŽOD) do předložení Žádosti o platbu (ŽOP)</vt:lpstr>
      <vt:lpstr>Od podání Žádosti o dotaci (ŽOD) do předložení Žádosti o platbu (ŽOP)</vt:lpstr>
      <vt:lpstr>Po realizaci projektu v době vázanosti projektu na účel dotace</vt:lpstr>
      <vt:lpstr>Prezentace aplikace PowerPoint</vt:lpstr>
    </vt:vector>
  </TitlesOfParts>
  <Company>MZe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Konference věnovaná 10. výročí přijetí  Evropské úmluvy o krajině v ČR</dc:title>
  <dc:creator>Landa Ivan</dc:creator>
  <cp:lastModifiedBy>uzivatel</cp:lastModifiedBy>
  <cp:revision>495</cp:revision>
  <cp:lastPrinted>2016-08-02T11:40:06Z</cp:lastPrinted>
  <dcterms:created xsi:type="dcterms:W3CDTF">2015-03-02T07:34:22Z</dcterms:created>
  <dcterms:modified xsi:type="dcterms:W3CDTF">2016-08-22T20:01:04Z</dcterms:modified>
</cp:coreProperties>
</file>